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0" r:id="rId14"/>
    <p:sldId id="269" r:id="rId15"/>
    <p:sldId id="271" r:id="rId16"/>
    <p:sldId id="272" r:id="rId17"/>
    <p:sldId id="273" r:id="rId18"/>
    <p:sldId id="275" r:id="rId19"/>
    <p:sldId id="274" r:id="rId20"/>
    <p:sldId id="280" r:id="rId21"/>
    <p:sldId id="289" r:id="rId22"/>
    <p:sldId id="290" r:id="rId23"/>
    <p:sldId id="281" r:id="rId24"/>
    <p:sldId id="291" r:id="rId25"/>
    <p:sldId id="282" r:id="rId26"/>
    <p:sldId id="283" r:id="rId27"/>
    <p:sldId id="284" r:id="rId28"/>
    <p:sldId id="285" r:id="rId29"/>
    <p:sldId id="286" r:id="rId30"/>
    <p:sldId id="287" r:id="rId31"/>
    <p:sldId id="288" r:id="rId32"/>
    <p:sldId id="276" r:id="rId33"/>
    <p:sldId id="277" r:id="rId34"/>
    <p:sldId id="266" r:id="rId35"/>
    <p:sldId id="278" r:id="rId36"/>
    <p:sldId id="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257"/>
            <p14:sldId id="258"/>
            <p14:sldId id="259"/>
            <p14:sldId id="260"/>
            <p14:sldId id="261"/>
            <p14:sldId id="262"/>
            <p14:sldId id="263"/>
            <p14:sldId id="264"/>
            <p14:sldId id="265"/>
          </p14:sldIdLst>
        </p14:section>
        <p14:section name="Problem Reso: TADC Intro" id="{26426D29-CB7F-4F35-82E4-80DB2EF72F8F}">
          <p14:sldIdLst>
            <p14:sldId id="267"/>
            <p14:sldId id="268"/>
          </p14:sldIdLst>
        </p14:section>
        <p14:section name="T.A.D.C Components" id="{E80C31A2-80E2-4DDC-AAB9-1284540D297D}">
          <p14:sldIdLst>
            <p14:sldId id="270"/>
            <p14:sldId id="269"/>
            <p14:sldId id="271"/>
          </p14:sldIdLst>
        </p14:section>
        <p14:section name="T.A.D.C. Creation" id="{0C355B7F-C643-42AC-93DA-BB18ED334BBC}">
          <p14:sldIdLst>
            <p14:sldId id="272"/>
            <p14:sldId id="273"/>
            <p14:sldId id="275"/>
            <p14:sldId id="274"/>
            <p14:sldId id="280"/>
            <p14:sldId id="289"/>
            <p14:sldId id="290"/>
            <p14:sldId id="281"/>
            <p14:sldId id="291"/>
            <p14:sldId id="282"/>
            <p14:sldId id="283"/>
            <p14:sldId id="284"/>
            <p14:sldId id="285"/>
            <p14:sldId id="286"/>
            <p14:sldId id="287"/>
            <p14:sldId id="288"/>
            <p14:sldId id="276"/>
          </p14:sldIdLst>
        </p14:section>
        <p14:section name="Problem Resolution Proof" id="{CFFBC019-81DE-4436-BF4C-E5F5B1288364}">
          <p14:sldIdLst>
            <p14:sldId id="277"/>
            <p14:sldId id="266"/>
            <p14:sldId id="278"/>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7199" autoAdjust="0"/>
  </p:normalViewPr>
  <p:slideViewPr>
    <p:cSldViewPr snapToGrid="0">
      <p:cViewPr varScale="1">
        <p:scale>
          <a:sx n="78" d="100"/>
          <a:sy n="78" d="100"/>
        </p:scale>
        <p:origin x="168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and thanks for coming! Today, I’d like to take you on a journey of how test automation delivery aided my team and how it can aid yours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3733328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a:t>
            </a:r>
          </a:p>
          <a:p>
            <a:endParaRPr lang="en-US" baseline="0" dirty="0" smtClean="0"/>
          </a:p>
          <a:p>
            <a:r>
              <a:rPr lang="en-US" baseline="0" dirty="0" smtClean="0"/>
              <a:t>The second core idea, is that this channel is established at the very early in a test automation effort. Early implementation of the channel allows for setup of the workflow which will force concentration on key concepts in test development, such as appropriate tests, stability and coverage, and prevent worrying about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69526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T.A.D.C. Components</a:t>
            </a:r>
          </a:p>
          <a:p>
            <a:endParaRPr lang="en-US" dirty="0" smtClean="0"/>
          </a:p>
          <a:p>
            <a:r>
              <a:rPr lang="en-US" dirty="0" smtClean="0"/>
              <a:t>The purpose</a:t>
            </a:r>
            <a:r>
              <a:rPr lang="en-US" baseline="0" dirty="0" smtClean="0"/>
              <a:t> of the TADC is to provide fast, scalable feedback from the test automation it is executing. In order to do this, the channel is made up of two main parts that are connected together through configuration. </a:t>
            </a:r>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189500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pPr marL="0" indent="0">
              <a:buNone/>
            </a:pPr>
            <a:endParaRPr lang="en-US" sz="1200" b="0" i="0" u="none" kern="1200" baseline="0" dirty="0" smtClean="0">
              <a:solidFill>
                <a:schemeClr val="tx1"/>
              </a:solidFill>
              <a:effectLst/>
              <a:latin typeface="+mn-lt"/>
              <a:ea typeface="+mn-ea"/>
              <a:cs typeface="+mn-cs"/>
            </a:endParaRP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1437166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a:t>
            </a:r>
            <a:r>
              <a:rPr lang="en-US" baseline="0" dirty="0" smtClean="0"/>
              <a:t> probably asking yourself, is this talk for you? Well let’s find out by answering a few qualifying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Is your team planning to write, or currently running functional automated tests? If you answered no then you</a:t>
            </a:r>
            <a:r>
              <a:rPr lang="en-US" baseline="0" dirty="0" smtClean="0"/>
              <a:t> are free to leave. If you answered yes, stay for more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2514201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Delivery Channel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channel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years ago we</a:t>
            </a:r>
            <a:r>
              <a:rPr lang="en-US" baseline="0" dirty="0" smtClean="0"/>
              <a:t> started a journey which led us to our present automation state that we are really proud of. We started with one automation engineer writing scripts for the entire team on his machine. We had three or four half automated scripts. Today our entire cross functional team makes use of our testing infrastructure. Bas, </a:t>
            </a:r>
            <a:r>
              <a:rPr lang="en-US" baseline="0" dirty="0" err="1" smtClean="0"/>
              <a:t>Devs</a:t>
            </a:r>
            <a:r>
              <a:rPr lang="en-US" baseline="0" dirty="0" smtClean="0"/>
              <a:t> and QA execute tests whenever necessary. We have nightly execution runs of approximately 2100 functional automated scripts across web, desktop and mobile environments and are constantly adding, removing and improving our suite. I believe the only way we could focus on adding, refactoring and improving our scripts, is through the focus we are able to achieve and the bottlenecks we’ve eliminated in our Test Automation Delivery Channel. I hope I have convinced you that a Test Automation Delivery Channel is a process which every team interested in test automation absolutely has to figure out and the examples I have provided will make this easier for you and your team. Thank you, and now I will take some questions.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3484018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1. Focus on Test Automation Pipeline: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68571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Next</a:t>
            </a:r>
            <a:r>
              <a:rPr lang="en-US" baseline="0" dirty="0" smtClean="0"/>
              <a:t> question: Do you know how to run one functional automated test yourself?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a few more to go…Do</a:t>
            </a:r>
            <a:r>
              <a:rPr lang="en-US" baseline="0" dirty="0" smtClean="0"/>
              <a:t> you know how to run many automated tests whenever you want?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241997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how to run many automated tests, whenever you want, for</a:t>
            </a:r>
            <a:r>
              <a:rPr lang="en-US" baseline="0" dirty="0" smtClean="0"/>
              <a:t> different environments?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57267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r>
              <a:rPr lang="en-US" baseline="0" dirty="0" smtClean="0"/>
              <a:t> question: Can you or any member of your team repeat runs of many test cases, for different environments, and receive quick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326166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answered yes to all the questions I posed, then you are again, free to leave, because your quality champions are maintaining a very mature Quality process and you should be proud of your teams’ accomplishments. </a:t>
            </a:r>
          </a:p>
          <a:p>
            <a:endParaRPr lang="en-US" baseline="0" dirty="0" smtClean="0"/>
          </a:p>
          <a:p>
            <a:r>
              <a:rPr lang="en-US" baseline="0" dirty="0" smtClean="0"/>
              <a:t>But for the rest of you, let me tell you that you are not alone and that there is no to feel overwhelmed. My team was in the same situation. </a:t>
            </a:r>
          </a:p>
          <a:p>
            <a:endParaRPr lang="en-US" baseline="0" dirty="0" smtClean="0"/>
          </a:p>
          <a:p>
            <a:r>
              <a:rPr lang="en-US" baseline="0" dirty="0" smtClean="0"/>
              <a:t>We found ourselves answering no, about 3 years ago, when we started a serious functional test automation effort. 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99053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started with a series of half automated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649741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9/1/2017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8.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9.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0.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1.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2.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3.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172435"/>
            <a:ext cx="13170090" cy="2387600"/>
          </a:xfrm>
        </p:spPr>
        <p:txBody>
          <a:bodyPr>
            <a:normAutofit/>
          </a:bodyPr>
          <a:lstStyle/>
          <a:p>
            <a:pPr algn="l"/>
            <a:r>
              <a:rPr lang="en-US" dirty="0" smtClean="0"/>
              <a:t>Test Automation Pipelines</a:t>
            </a:r>
            <a:br>
              <a:rPr lang="en-US" dirty="0" smtClean="0"/>
            </a:br>
            <a:r>
              <a:rPr lang="en-US" dirty="0" smtClean="0"/>
              <a:t> </a:t>
            </a:r>
            <a:r>
              <a:rPr lang="en-US" sz="2800" dirty="0" smtClean="0"/>
              <a:t>Enabling Smoking Fast Feedback From Test Automation</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42931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7930" y="262490"/>
            <a:ext cx="10515600" cy="1327150"/>
          </a:xfrm>
        </p:spPr>
        <p:txBody>
          <a:bodyPr/>
          <a:lstStyle/>
          <a:p>
            <a:endParaRPr lang="en-US" dirty="0"/>
          </a:p>
        </p:txBody>
      </p:sp>
    </p:spTree>
    <p:extLst>
      <p:ext uri="{BB962C8B-B14F-4D97-AF65-F5344CB8AC3E}">
        <p14:creationId xmlns:p14="http://schemas.microsoft.com/office/powerpoint/2010/main" val="40719245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Components: Test Orchestrator</a:t>
            </a:r>
            <a:endParaRPr lang="en-US" dirty="0"/>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Components: Test Exe Environment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3" name="Content Placeholder 2"/>
          <p:cNvSpPr>
            <a:spLocks noGrp="1"/>
          </p:cNvSpPr>
          <p:nvPr>
            <p:ph idx="1"/>
          </p:nvPr>
        </p:nvSpPr>
        <p:spPr/>
        <p:txBody>
          <a:bodyPr/>
          <a:lstStyle/>
          <a:p>
            <a:r>
              <a:rPr lang="en-US" dirty="0" smtClean="0"/>
              <a:t>Animated process flow picking orchestrator</a:t>
            </a:r>
            <a:endParaRPr lang="en-US" dirty="0"/>
          </a:p>
        </p:txBody>
      </p:sp>
    </p:spTree>
    <p:extLst>
      <p:ext uri="{BB962C8B-B14F-4D97-AF65-F5344CB8AC3E}">
        <p14:creationId xmlns:p14="http://schemas.microsoft.com/office/powerpoint/2010/main" val="1718233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Exe Environment</a:t>
            </a:r>
            <a:endParaRPr lang="en-US" dirty="0"/>
          </a:p>
        </p:txBody>
      </p:sp>
      <p:sp>
        <p:nvSpPr>
          <p:cNvPr id="4" name="Content Placeholder 2"/>
          <p:cNvSpPr>
            <a:spLocks noGrp="1"/>
          </p:cNvSpPr>
          <p:nvPr>
            <p:ph idx="1"/>
          </p:nvPr>
        </p:nvSpPr>
        <p:spPr>
          <a:xfrm>
            <a:off x="838200" y="1825625"/>
            <a:ext cx="10515600" cy="4351338"/>
          </a:xfrm>
        </p:spPr>
        <p:txBody>
          <a:bodyPr/>
          <a:lstStyle/>
          <a:p>
            <a:r>
              <a:rPr lang="en-US" dirty="0" smtClean="0"/>
              <a:t>Animated process flow of picking a test environment</a:t>
            </a:r>
            <a:endParaRPr lang="en-US" dirty="0"/>
          </a:p>
        </p:txBody>
      </p:sp>
    </p:spTree>
    <p:extLst>
      <p:ext uri="{BB962C8B-B14F-4D97-AF65-F5344CB8AC3E}">
        <p14:creationId xmlns:p14="http://schemas.microsoft.com/office/powerpoint/2010/main" val="1957793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57" y="1676412"/>
            <a:ext cx="10747513" cy="4990627"/>
          </a:xfrm>
          <a:prstGeom prst="rect">
            <a:avLst/>
          </a:prstGeom>
        </p:spPr>
      </p:pic>
    </p:spTree>
    <p:extLst>
      <p:ext uri="{BB962C8B-B14F-4D97-AF65-F5344CB8AC3E}">
        <p14:creationId xmlns:p14="http://schemas.microsoft.com/office/powerpoint/2010/main" val="1983933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sp>
        <p:nvSpPr>
          <p:cNvPr id="3" name="Content Placeholder 2"/>
          <p:cNvSpPr>
            <a:spLocks noGrp="1"/>
          </p:cNvSpPr>
          <p:nvPr>
            <p:ph idx="1"/>
          </p:nvPr>
        </p:nvSpPr>
        <p:spPr/>
        <p:txBody>
          <a:bodyPr/>
          <a:lstStyle/>
          <a:p>
            <a:r>
              <a:rPr lang="en-US" dirty="0" smtClean="0"/>
              <a:t>Orchestrator To Lab Manager Hook Up Via VSTS (Add Machines) </a:t>
            </a:r>
            <a:endParaRPr lang="en-US"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sp>
        <p:nvSpPr>
          <p:cNvPr id="3" name="Content Placeholder 2"/>
          <p:cNvSpPr>
            <a:spLocks noGrp="1"/>
          </p:cNvSpPr>
          <p:nvPr>
            <p:ph idx="1"/>
          </p:nvPr>
        </p:nvSpPr>
        <p:spPr/>
        <p:txBody>
          <a:bodyPr/>
          <a:lstStyle/>
          <a:p>
            <a:r>
              <a:rPr lang="en-US" dirty="0" smtClean="0"/>
              <a:t>Info graphic on the more frequent the runs the more analysis necessary</a:t>
            </a:r>
          </a:p>
          <a:p>
            <a:endParaRPr lang="en-US" dirty="0"/>
          </a:p>
        </p:txBody>
      </p:sp>
    </p:spTree>
    <p:extLst>
      <p:ext uri="{BB962C8B-B14F-4D97-AF65-F5344CB8AC3E}">
        <p14:creationId xmlns:p14="http://schemas.microsoft.com/office/powerpoint/2010/main" val="2566605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8337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sp>
        <p:nvSpPr>
          <p:cNvPr id="3" name="Content Placeholder 2"/>
          <p:cNvSpPr>
            <a:spLocks noGrp="1"/>
          </p:cNvSpPr>
          <p:nvPr>
            <p:ph idx="1"/>
          </p:nvPr>
        </p:nvSpPr>
        <p:spPr/>
        <p:txBody>
          <a:bodyPr/>
          <a:lstStyle/>
          <a:p>
            <a:r>
              <a:rPr lang="en-US" dirty="0" smtClean="0"/>
              <a:t>Blog Posts</a:t>
            </a:r>
          </a:p>
          <a:p>
            <a:r>
              <a:rPr lang="en-US" dirty="0" smtClean="0"/>
              <a:t>Word Of Mouth </a:t>
            </a:r>
          </a:p>
          <a:p>
            <a:r>
              <a:rPr lang="en-US" dirty="0" smtClean="0"/>
              <a:t>Regular Summaries</a:t>
            </a:r>
            <a:endParaRPr lang="en-US" dirty="0"/>
          </a:p>
          <a:p>
            <a:r>
              <a:rPr lang="en-US" dirty="0" smtClean="0"/>
              <a:t>Dashboards</a:t>
            </a:r>
            <a:endParaRPr lang="en-US" dirty="0"/>
          </a:p>
        </p:txBody>
      </p:sp>
    </p:spTree>
    <p:extLst>
      <p:ext uri="{BB962C8B-B14F-4D97-AF65-F5344CB8AC3E}">
        <p14:creationId xmlns:p14="http://schemas.microsoft.com/office/powerpoint/2010/main" val="950628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6240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How The T.A.P. Has Helped Us</a:t>
            </a:r>
            <a:endParaRPr lang="en-US" dirty="0"/>
          </a:p>
        </p:txBody>
      </p:sp>
      <p:sp>
        <p:nvSpPr>
          <p:cNvPr id="3" name="Content Placeholder 2"/>
          <p:cNvSpPr>
            <a:spLocks noGrp="1"/>
          </p:cNvSpPr>
          <p:nvPr>
            <p:ph idx="1"/>
          </p:nvPr>
        </p:nvSpPr>
        <p:spPr/>
        <p:txBody>
          <a:bodyPr/>
          <a:lstStyle/>
          <a:p>
            <a:pPr marL="0" indent="0">
              <a:buNone/>
            </a:pPr>
            <a:r>
              <a:rPr lang="en-US" dirty="0" smtClean="0"/>
              <a:t>Figures of how many tests we have run</a:t>
            </a:r>
          </a:p>
          <a:p>
            <a:pPr marL="0" indent="0">
              <a:buNone/>
            </a:pPr>
            <a:r>
              <a:rPr lang="en-US" dirty="0" smtClean="0"/>
              <a:t>Figures of who has ran the tests</a:t>
            </a:r>
          </a:p>
          <a:p>
            <a:pPr marL="0" indent="0">
              <a:buNone/>
            </a:pPr>
            <a:r>
              <a:rPr lang="en-US" dirty="0" smtClean="0"/>
              <a:t>Story of how Erika notices tests being executed </a:t>
            </a:r>
            <a:endParaRPr lang="en-US" dirty="0"/>
          </a:p>
        </p:txBody>
      </p:sp>
    </p:spTree>
    <p:extLst>
      <p:ext uri="{BB962C8B-B14F-4D97-AF65-F5344CB8AC3E}">
        <p14:creationId xmlns:p14="http://schemas.microsoft.com/office/powerpoint/2010/main" val="4198047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131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Enabling Our Quality Success Story</a:t>
            </a:r>
            <a:endParaRPr lang="en-US" dirty="0"/>
          </a:p>
        </p:txBody>
      </p:sp>
    </p:spTree>
    <p:extLst>
      <p:ext uri="{BB962C8B-B14F-4D97-AF65-F5344CB8AC3E}">
        <p14:creationId xmlns:p14="http://schemas.microsoft.com/office/powerpoint/2010/main" val="2994296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70867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8545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826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500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801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smtClean="0"/>
              <a:t>Push Button, get tests</a:t>
            </a:r>
            <a:endParaRPr lang="en-US" dirty="0"/>
          </a:p>
        </p:txBody>
      </p:sp>
    </p:spTree>
    <p:extLst>
      <p:ext uri="{BB962C8B-B14F-4D97-AF65-F5344CB8AC3E}">
        <p14:creationId xmlns:p14="http://schemas.microsoft.com/office/powerpoint/2010/main" val="712441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3364</TotalTime>
  <Words>3012</Words>
  <Application>Microsoft Office PowerPoint</Application>
  <PresentationFormat>Widescreen</PresentationFormat>
  <Paragraphs>156</Paragraphs>
  <Slides>36</Slides>
  <Notes>34</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Calibri Light</vt:lpstr>
      <vt:lpstr>Office Theme</vt:lpstr>
      <vt:lpstr>Test Automation Pipelines  Enabling Smoking Fast Feedback From Test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Push Button: Get Test</vt:lpstr>
      <vt:lpstr>Test Automation Pipeline Core Concepts</vt:lpstr>
      <vt:lpstr>PowerPoint Presentation</vt:lpstr>
      <vt:lpstr>PowerPoint Presentation</vt:lpstr>
      <vt:lpstr>T.A.P. Components: Test Orchestrator</vt:lpstr>
      <vt:lpstr>T.A.P. Components: Test Exe Environment</vt:lpstr>
      <vt:lpstr>PowerPoint Presentation</vt:lpstr>
      <vt:lpstr>Step 1: Pick A Test Orchestrator</vt:lpstr>
      <vt:lpstr>Our Choice: Existing Orchestrator</vt:lpstr>
      <vt:lpstr>Step 2: Pick a Test Exe Environment</vt:lpstr>
      <vt:lpstr>Our Choices:  Sauce, XTC and MTM</vt:lpstr>
      <vt:lpstr>Our Choices:  Sauce, XTC and MTM</vt:lpstr>
      <vt:lpstr>Our Choices:  Sauce, XTC and MTM</vt:lpstr>
      <vt:lpstr>Step 3: Hook Up Your Components</vt:lpstr>
      <vt:lpstr>Our Setup: Adding Machines In TFS</vt:lpstr>
      <vt:lpstr>Our Setup: Adding Machines In TFS</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Results: How The T.A.P. Has Helped Us</vt:lpstr>
      <vt:lpstr>PowerPoint Presentation</vt:lpstr>
      <vt:lpstr>T.A.P.: Enabling Our Quality Success Story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47</cp:revision>
  <dcterms:created xsi:type="dcterms:W3CDTF">2017-08-23T16:20:25Z</dcterms:created>
  <dcterms:modified xsi:type="dcterms:W3CDTF">2017-09-01T13:03:49Z</dcterms:modified>
</cp:coreProperties>
</file>